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9" r:id="rId3"/>
    <p:sldId id="261" r:id="rId4"/>
    <p:sldId id="260" r:id="rId5"/>
    <p:sldId id="258" r:id="rId6"/>
    <p:sldId id="257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E59582-7722-4C3D-9579-0A0B0CA3A225}" v="2" dt="2023-09-19T16:34:43.9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45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ik Aspegren" userId="4fd13da9-1681-443d-9cbb-256f9abe67f8" providerId="ADAL" clId="{DDE59582-7722-4C3D-9579-0A0B0CA3A225}"/>
    <pc:docChg chg="undo custSel modSld">
      <pc:chgData name="Henrik Aspegren" userId="4fd13da9-1681-443d-9cbb-256f9abe67f8" providerId="ADAL" clId="{DDE59582-7722-4C3D-9579-0A0B0CA3A225}" dt="2023-09-19T16:40:08.701" v="549" actId="1076"/>
      <pc:docMkLst>
        <pc:docMk/>
      </pc:docMkLst>
      <pc:sldChg chg="modSp mod">
        <pc:chgData name="Henrik Aspegren" userId="4fd13da9-1681-443d-9cbb-256f9abe67f8" providerId="ADAL" clId="{DDE59582-7722-4C3D-9579-0A0B0CA3A225}" dt="2023-09-19T16:39:32.781" v="546" actId="14100"/>
        <pc:sldMkLst>
          <pc:docMk/>
          <pc:sldMk cId="1182065814" sldId="258"/>
        </pc:sldMkLst>
        <pc:spChg chg="mod">
          <ac:chgData name="Henrik Aspegren" userId="4fd13da9-1681-443d-9cbb-256f9abe67f8" providerId="ADAL" clId="{DDE59582-7722-4C3D-9579-0A0B0CA3A225}" dt="2023-09-19T16:39:32.781" v="546" actId="14100"/>
          <ac:spMkLst>
            <pc:docMk/>
            <pc:sldMk cId="1182065814" sldId="258"/>
            <ac:spMk id="2" creationId="{A66F70C4-7BC4-442C-F302-028E2D632984}"/>
          </ac:spMkLst>
        </pc:spChg>
        <pc:spChg chg="mod">
          <ac:chgData name="Henrik Aspegren" userId="4fd13da9-1681-443d-9cbb-256f9abe67f8" providerId="ADAL" clId="{DDE59582-7722-4C3D-9579-0A0B0CA3A225}" dt="2023-09-19T16:39:26.761" v="545" actId="27636"/>
          <ac:spMkLst>
            <pc:docMk/>
            <pc:sldMk cId="1182065814" sldId="258"/>
            <ac:spMk id="3" creationId="{ED35FBED-D0DD-9B76-A9F0-1BC6E77247F7}"/>
          </ac:spMkLst>
        </pc:spChg>
      </pc:sldChg>
      <pc:sldChg chg="modSp mod">
        <pc:chgData name="Henrik Aspegren" userId="4fd13da9-1681-443d-9cbb-256f9abe67f8" providerId="ADAL" clId="{DDE59582-7722-4C3D-9579-0A0B0CA3A225}" dt="2023-09-19T16:35:02.087" v="526" actId="27636"/>
        <pc:sldMkLst>
          <pc:docMk/>
          <pc:sldMk cId="69859071" sldId="259"/>
        </pc:sldMkLst>
        <pc:spChg chg="mod">
          <ac:chgData name="Henrik Aspegren" userId="4fd13da9-1681-443d-9cbb-256f9abe67f8" providerId="ADAL" clId="{DDE59582-7722-4C3D-9579-0A0B0CA3A225}" dt="2023-09-19T16:35:02.087" v="526" actId="27636"/>
          <ac:spMkLst>
            <pc:docMk/>
            <pc:sldMk cId="69859071" sldId="259"/>
            <ac:spMk id="3" creationId="{27BE9302-ED43-5D78-808A-577DE3E13C45}"/>
          </ac:spMkLst>
        </pc:spChg>
        <pc:picChg chg="mod">
          <ac:chgData name="Henrik Aspegren" userId="4fd13da9-1681-443d-9cbb-256f9abe67f8" providerId="ADAL" clId="{DDE59582-7722-4C3D-9579-0A0B0CA3A225}" dt="2023-09-19T15:59:39.896" v="114" actId="1076"/>
          <ac:picMkLst>
            <pc:docMk/>
            <pc:sldMk cId="69859071" sldId="259"/>
            <ac:picMk id="7" creationId="{ECE2DC81-FF1F-ADF7-5AAB-C3E8DE6D3F45}"/>
          </ac:picMkLst>
        </pc:picChg>
      </pc:sldChg>
      <pc:sldChg chg="modSp mod">
        <pc:chgData name="Henrik Aspegren" userId="4fd13da9-1681-443d-9cbb-256f9abe67f8" providerId="ADAL" clId="{DDE59582-7722-4C3D-9579-0A0B0CA3A225}" dt="2023-09-19T16:40:08.701" v="549" actId="1076"/>
        <pc:sldMkLst>
          <pc:docMk/>
          <pc:sldMk cId="1555345196" sldId="260"/>
        </pc:sldMkLst>
        <pc:spChg chg="mod">
          <ac:chgData name="Henrik Aspegren" userId="4fd13da9-1681-443d-9cbb-256f9abe67f8" providerId="ADAL" clId="{DDE59582-7722-4C3D-9579-0A0B0CA3A225}" dt="2023-09-19T16:39:51.964" v="548" actId="27636"/>
          <ac:spMkLst>
            <pc:docMk/>
            <pc:sldMk cId="1555345196" sldId="260"/>
            <ac:spMk id="3" creationId="{64B5AC23-BB86-AF12-12DC-282993E14FB4}"/>
          </ac:spMkLst>
        </pc:spChg>
        <pc:picChg chg="mod">
          <ac:chgData name="Henrik Aspegren" userId="4fd13da9-1681-443d-9cbb-256f9abe67f8" providerId="ADAL" clId="{DDE59582-7722-4C3D-9579-0A0B0CA3A225}" dt="2023-09-19T16:40:08.701" v="549" actId="1076"/>
          <ac:picMkLst>
            <pc:docMk/>
            <pc:sldMk cId="1555345196" sldId="260"/>
            <ac:picMk id="5" creationId="{E9B0A3F0-731B-31EB-A5D9-A985F10B3D42}"/>
          </ac:picMkLst>
        </pc:picChg>
      </pc:sldChg>
      <pc:sldChg chg="modSp mod">
        <pc:chgData name="Henrik Aspegren" userId="4fd13da9-1681-443d-9cbb-256f9abe67f8" providerId="ADAL" clId="{DDE59582-7722-4C3D-9579-0A0B0CA3A225}" dt="2023-09-19T16:07:27.724" v="498" actId="20577"/>
        <pc:sldMkLst>
          <pc:docMk/>
          <pc:sldMk cId="357534187" sldId="261"/>
        </pc:sldMkLst>
        <pc:spChg chg="mod">
          <ac:chgData name="Henrik Aspegren" userId="4fd13da9-1681-443d-9cbb-256f9abe67f8" providerId="ADAL" clId="{DDE59582-7722-4C3D-9579-0A0B0CA3A225}" dt="2023-09-19T16:07:27.724" v="498" actId="20577"/>
          <ac:spMkLst>
            <pc:docMk/>
            <pc:sldMk cId="357534187" sldId="261"/>
            <ac:spMk id="3" creationId="{9734663F-DA35-7A30-07E2-943B9E301F69}"/>
          </ac:spMkLst>
        </pc:spChg>
      </pc:sldChg>
      <pc:sldChg chg="modSp mod">
        <pc:chgData name="Henrik Aspegren" userId="4fd13da9-1681-443d-9cbb-256f9abe67f8" providerId="ADAL" clId="{DDE59582-7722-4C3D-9579-0A0B0CA3A225}" dt="2023-09-19T16:37:32.241" v="539" actId="1076"/>
        <pc:sldMkLst>
          <pc:docMk/>
          <pc:sldMk cId="478799069" sldId="262"/>
        </pc:sldMkLst>
        <pc:spChg chg="mod">
          <ac:chgData name="Henrik Aspegren" userId="4fd13da9-1681-443d-9cbb-256f9abe67f8" providerId="ADAL" clId="{DDE59582-7722-4C3D-9579-0A0B0CA3A225}" dt="2023-09-19T16:37:32.241" v="539" actId="1076"/>
          <ac:spMkLst>
            <pc:docMk/>
            <pc:sldMk cId="478799069" sldId="262"/>
            <ac:spMk id="3" creationId="{7DD06065-8A32-9EC1-8CBF-927180F0E726}"/>
          </ac:spMkLst>
        </pc:spChg>
        <pc:picChg chg="mod">
          <ac:chgData name="Henrik Aspegren" userId="4fd13da9-1681-443d-9cbb-256f9abe67f8" providerId="ADAL" clId="{DDE59582-7722-4C3D-9579-0A0B0CA3A225}" dt="2023-09-19T15:55:08.814" v="104" actId="1076"/>
          <ac:picMkLst>
            <pc:docMk/>
            <pc:sldMk cId="478799069" sldId="262"/>
            <ac:picMk id="5" creationId="{5B241620-4C63-C19C-1307-410C0DA1ADE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6E9FE-66A8-1FDD-CC63-425506453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32792D-7932-0AF5-DD8F-2616F653DD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A4A8D-39DD-6181-617E-06A97E6C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AFBC-1E34-4F0D-8B65-1E728E3CA90A}" type="datetimeFigureOut">
              <a:rPr lang="sv-SE" smtClean="0"/>
              <a:t>2023-09-19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AAA4F-B961-260E-BD20-5FC1DE6A0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C6F8C-91CB-0FA9-8EA0-7894D0BAE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ED0C-FDF4-4A9A-B4C5-8A6520DFCA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1612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26D84-82B4-3712-529E-85F9A23CE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FB185F-AE90-7AB9-1238-BC5A1D2C7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5D239-5F40-8819-AC07-63921180A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AFBC-1E34-4F0D-8B65-1E728E3CA90A}" type="datetimeFigureOut">
              <a:rPr lang="sv-SE" smtClean="0"/>
              <a:t>2023-09-19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CD15E-9C2A-3194-611D-BA338676E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6D901-E7BB-9320-8C69-4A74AAF53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ED0C-FDF4-4A9A-B4C5-8A6520DFCA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679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071B8D-979D-E929-084E-9D47481EE9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FCC41D-4BD8-87B0-C8DC-95488FE9EC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22A88-FA2E-A127-3855-C3C80CE5C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AFBC-1E34-4F0D-8B65-1E728E3CA90A}" type="datetimeFigureOut">
              <a:rPr lang="sv-SE" smtClean="0"/>
              <a:t>2023-09-19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F0CCF-CA9D-AC93-59F2-85AA3EE24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BEBB9-B880-3B76-9BBE-2E1B65AF9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ED0C-FDF4-4A9A-B4C5-8A6520DFCA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649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69703-7137-4EA2-A64E-EA16A9C65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1AF07-B709-25F9-3290-B3BB6FF67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ECE0C-55EE-6748-E032-CFF3923DF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AFBC-1E34-4F0D-8B65-1E728E3CA90A}" type="datetimeFigureOut">
              <a:rPr lang="sv-SE" smtClean="0"/>
              <a:t>2023-09-19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5CA11-9C74-7883-2424-81B1C4A66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CC1A5-A902-1255-1F41-F1ECC0EAB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ED0C-FDF4-4A9A-B4C5-8A6520DFCA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040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6A7E-72A6-8E3C-BD88-6CD39CB79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6FEBA-55A6-2A6A-4477-B95AB3E43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52780-189F-9CED-6168-27318C06D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AFBC-1E34-4F0D-8B65-1E728E3CA90A}" type="datetimeFigureOut">
              <a:rPr lang="sv-SE" smtClean="0"/>
              <a:t>2023-09-19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5A349-A654-4692-5675-02CC7E476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9D1E7-8533-DB47-EE09-EEB7CF5E0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ED0C-FDF4-4A9A-B4C5-8A6520DFCA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467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A283B-33FA-E0B4-5C69-3248BF2DB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4C998-F7B0-F3C8-7031-18C2C4FB9D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1CDCA-8F09-12BA-A1A2-A2CFB316FA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C0EF25-5996-4E5B-CD46-834123EF9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AFBC-1E34-4F0D-8B65-1E728E3CA90A}" type="datetimeFigureOut">
              <a:rPr lang="sv-SE" smtClean="0"/>
              <a:t>2023-09-19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8CC864-E59F-F3F7-23BA-AE6B9B9FA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0A3546-B00D-A9E0-67CD-2A22EE4D4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ED0C-FDF4-4A9A-B4C5-8A6520DFCA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559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80C88-F124-CB63-5F8E-9662CDA16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CEBC2-5ECE-8479-91C2-E14551519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62D1E-E958-FE00-950B-5D739B42C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D51846-2948-DEDF-F52C-A232849DC3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0D8D18-CEE3-73DB-97BE-FB28D19A87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E5B248-CDA8-96C5-6B0F-AB74B2D48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AFBC-1E34-4F0D-8B65-1E728E3CA90A}" type="datetimeFigureOut">
              <a:rPr lang="sv-SE" smtClean="0"/>
              <a:t>2023-09-19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76C2F-D329-4942-5779-36F31D73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DEF82E-326E-C1EF-A29F-AC97622C4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ED0C-FDF4-4A9A-B4C5-8A6520DFCA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8952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561C7-CB06-2849-7BEF-875F4910F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A214E9-4794-765A-CAEF-FB5779877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AFBC-1E34-4F0D-8B65-1E728E3CA90A}" type="datetimeFigureOut">
              <a:rPr lang="sv-SE" smtClean="0"/>
              <a:t>2023-09-19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C822B-141A-BB5C-5D7A-B5E5EB526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B61ECB-0A4E-840D-2A0F-8684D13BE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ED0C-FDF4-4A9A-B4C5-8A6520DFCA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9996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A2B09D-FE2B-E9AE-8A56-9287B6F0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AFBC-1E34-4F0D-8B65-1E728E3CA90A}" type="datetimeFigureOut">
              <a:rPr lang="sv-SE" smtClean="0"/>
              <a:t>2023-09-19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CAE1B-EBDE-9A68-C11E-45D87D513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F092B-8736-52EA-9242-534D51550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ED0C-FDF4-4A9A-B4C5-8A6520DFCA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2909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14A34-F5D1-93FE-1A2A-CB87F9817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A99CC-303C-D031-30A6-73BDB7F11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C7BEB2-1C14-9BF4-9936-3F0B26E8A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2375A-0A00-840C-A95C-FC85C1137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AFBC-1E34-4F0D-8B65-1E728E3CA90A}" type="datetimeFigureOut">
              <a:rPr lang="sv-SE" smtClean="0"/>
              <a:t>2023-09-19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23C98-5870-95CC-0AEB-3C9DF8449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A99EF-C951-8EF3-7AD4-E96C89EC9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ED0C-FDF4-4A9A-B4C5-8A6520DFCA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9598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D0A09-9933-6C65-A654-AD037D674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A96111-33FD-F894-3758-E156714824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E2FDD7-F751-6D85-8911-C05E18248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0F152-3941-6CF5-D9D4-BA9750367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AFBC-1E34-4F0D-8B65-1E728E3CA90A}" type="datetimeFigureOut">
              <a:rPr lang="sv-SE" smtClean="0"/>
              <a:t>2023-09-19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4C361-E51D-A819-E1F8-0D6BC782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D8FB6F-4BA7-3B33-812E-1A88DBFC7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ED0C-FDF4-4A9A-B4C5-8A6520DFCA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3252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D16855-936E-D88F-1475-04626CAC0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2CFD6-C31A-2117-1E6A-84FB9777E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08A47-A7E0-4016-96E0-C07423F3A8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9AFBC-1E34-4F0D-8B65-1E728E3CA90A}" type="datetimeFigureOut">
              <a:rPr lang="sv-SE" smtClean="0"/>
              <a:t>2023-09-19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A2C31-DC08-3DBA-A5A8-5C15B4D6B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64793-8C11-284F-036C-D9150EC0B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8ED0C-FDF4-4A9A-B4C5-8A6520DFCA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858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67B3C7-AC57-BFB7-BC15-5E911BE49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Fokusämnesgrupp: Urban vattenplanering med fokus på klimatanpassning – ledare Lena Blom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DD06065-8A32-9EC1-8CBF-927180F0E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3806" y="2345810"/>
            <a:ext cx="6298194" cy="435375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sv-SE" sz="5100" dirty="0"/>
              <a:t>Inventering och analys av  hinder för  klimatanpassning avseende vatten i staden</a:t>
            </a:r>
          </a:p>
          <a:p>
            <a:r>
              <a:rPr lang="sv-SE" sz="3800" dirty="0"/>
              <a:t>Inga nationella bestämmelser. Klimatanpassningsarbetet i kommunerna varierar stort. </a:t>
            </a:r>
          </a:p>
          <a:p>
            <a:r>
              <a:rPr lang="sv-SE" sz="3800" dirty="0"/>
              <a:t>Ungefär sex av tio kommuner uppger att de har fattat ett politiskt beslut i kommunfullmäktige eller i kommunstyrelsen om att kommunen ska arbeta med klimatanpassning. </a:t>
            </a:r>
          </a:p>
          <a:p>
            <a:r>
              <a:rPr lang="sv-SE" sz="3800" dirty="0"/>
              <a:t>Svårigheter att genomföra klimatanpassningsåtgärder på grund av bland annat osäkerhet eller oenighet om vem som ska finansiera arbetet, bristande samordning och otydlighet kring ansvarsfrågor </a:t>
            </a:r>
          </a:p>
          <a:p>
            <a:r>
              <a:rPr lang="sv-SE" sz="3800" dirty="0"/>
              <a:t>Fastighetsägaren är ytterst ansvarig för klimatanpassningen av sina egna fastigheter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B241620-4C63-C19C-1307-410C0DA1A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98" y="1690688"/>
            <a:ext cx="5598813" cy="579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99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690FF2-A16D-EDAF-DCED-D7FAC2535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Fokusämnesgrupp: Tillskottsvatten och bräddning – ledare Anna Ohlin Saletti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7BE9302-ED43-5D78-808A-577DE3E13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416" y="2270820"/>
            <a:ext cx="7543997" cy="30616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b="1" dirty="0"/>
              <a:t>Stadsbyggnadskonst från tidigt 1900 tal</a:t>
            </a:r>
          </a:p>
          <a:p>
            <a:r>
              <a:rPr lang="sv-SE" dirty="0"/>
              <a:t>Tillskottsvatten är allt vatten i spillvattenförande ledningar som inte är spillvatten och inkluderar även dagvatten i kombinerade system. </a:t>
            </a:r>
          </a:p>
          <a:p>
            <a:r>
              <a:rPr lang="sv-SE" dirty="0"/>
              <a:t>Beslut om åtgärder på reningsverk eller insamlingssystem hos kommun och fastighetsägare behöver fattas baserat på vad som är mest effektivt ur ett samhällsekonomiskt perspektiv.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CE2DC81-FF1F-ADF7-5AAB-C3E8DE6D3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4663"/>
            <a:ext cx="4252479" cy="319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9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231813-58F3-D726-B4FE-5767D4414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Fokusämnesgrupp: Dagvattenkvalitet - ledare Ann-Margret Strömvall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34663F-DA35-7A30-07E2-943B9E301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7267" y="1964601"/>
            <a:ext cx="7333307" cy="4001633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Stadsbyggnadskonst från mitten av 1900 talet</a:t>
            </a:r>
          </a:p>
          <a:p>
            <a:r>
              <a:rPr lang="sv-SE" dirty="0"/>
              <a:t>En stor andel av de föroreningar som transporteras från vägar, byggnader och hårdgjorda ytor i staden sker genom avrinning som förs vidare med dagvatten till mottagande recipient. </a:t>
            </a:r>
          </a:p>
          <a:p>
            <a:r>
              <a:rPr lang="sv-SE" dirty="0"/>
              <a:t>Utveckling av metoder och tekniker för att effektivt kunna rena dagvatten.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56ADDE5-150C-27FE-5877-278EC837C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68" y="2064190"/>
            <a:ext cx="4235053" cy="315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4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BA7F99-EC70-A5B2-C862-A7340825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Fokusämnesgrupp: Urbana avrinningar – ledare Salar Haghighatafshar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4B5AC23-BB86-AF12-12DC-282993E14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2210" y="1825625"/>
            <a:ext cx="8220546" cy="4351338"/>
          </a:xfrm>
        </p:spPr>
        <p:txBody>
          <a:bodyPr>
            <a:normAutofit/>
          </a:bodyPr>
          <a:lstStyle/>
          <a:p>
            <a:r>
              <a:rPr lang="sv-SE" dirty="0"/>
              <a:t>Utveckling av snabba modelleringsverktyg med hjälp av dagens moderna metoder såsom artificiell intelligens och maskininlärning.</a:t>
            </a:r>
          </a:p>
          <a:p>
            <a:r>
              <a:rPr lang="sv-SE" dirty="0"/>
              <a:t>Digitalisering av dagvattenhanteringssystem med hjälp av olika typer av sensorer vilka sedan kan användas för att kalibrera de befintliga modellerna. </a:t>
            </a:r>
          </a:p>
          <a:p>
            <a:r>
              <a:rPr lang="sv-SE" dirty="0"/>
              <a:t> Översvämningar ska mötas och hanteras i ett risk-baserat perspektiv. Allmänbildning och ökad medvetenhet i samhället är ett viktigt moment i lösningskedjan.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9B0A3F0-731B-31EB-A5D9-A985F10B3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42" y="2269694"/>
            <a:ext cx="2692221" cy="261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45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6F70C4-7BC4-442C-F302-028E2D632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954" y="238377"/>
            <a:ext cx="9379392" cy="1325563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Hantering av dagvatten, skyfall, ökade flöden i vattendrag och stigande nivåer i havet är delar av klimatanpassningsarbetet och har det gemensamt att de kräver långsiktighet och samarbete mellan ett flertal aktörer.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D35FBED-D0DD-9B76-A9F0-1BC6E7724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171" y="1810693"/>
            <a:ext cx="7912729" cy="4366270"/>
          </a:xfrm>
        </p:spPr>
        <p:txBody>
          <a:bodyPr>
            <a:normAutofit fontScale="70000" lnSpcReduction="20000"/>
          </a:bodyPr>
          <a:lstStyle/>
          <a:p>
            <a:endParaRPr lang="sv-SE" dirty="0"/>
          </a:p>
          <a:p>
            <a:pPr marL="514350" indent="-514350">
              <a:buFont typeface="+mj-lt"/>
              <a:buAutoNum type="arabicPeriod"/>
            </a:pPr>
            <a:r>
              <a:rPr lang="sv-SE" sz="2800" dirty="0"/>
              <a:t>Utmaningarna är relaterade till ansvarsfördelning, lagstiftning och ekonomiska styrmedel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sv-SE" sz="2800" dirty="0">
                <a:solidFill>
                  <a:srgbClr val="000000"/>
                </a:solidFill>
              </a:rPr>
              <a:t>Det är inte rimligt att den enskilde fastighetsägaren skall hantera hela samhällets klimatanpassning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800" dirty="0">
                <a:solidFill>
                  <a:srgbClr val="000000"/>
                </a:solidFill>
              </a:rPr>
              <a:t>Ha bättre beredskap för extremhändelser (var hamnar vattnet)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800" dirty="0">
                <a:solidFill>
                  <a:srgbClr val="000000"/>
                </a:solidFill>
              </a:rPr>
              <a:t>Öka takten med att förbättra avloppsystemet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sv-SE" sz="2800" dirty="0">
                <a:solidFill>
                  <a:srgbClr val="000000"/>
                </a:solidFill>
              </a:rPr>
              <a:t>Utforma en </a:t>
            </a:r>
            <a:r>
              <a:rPr lang="sv-SE" sz="2800" dirty="0" err="1">
                <a:solidFill>
                  <a:srgbClr val="000000"/>
                </a:solidFill>
              </a:rPr>
              <a:t>taxemodell</a:t>
            </a:r>
            <a:r>
              <a:rPr lang="sv-SE" sz="2800" dirty="0">
                <a:solidFill>
                  <a:srgbClr val="000000"/>
                </a:solidFill>
              </a:rPr>
              <a:t> som bättre beskriver kostnaden för att hantera dagvatten för olika </a:t>
            </a:r>
            <a:r>
              <a:rPr lang="sv-SE" sz="2800" dirty="0" err="1">
                <a:solidFill>
                  <a:srgbClr val="000000"/>
                </a:solidFill>
              </a:rPr>
              <a:t>olika</a:t>
            </a:r>
            <a:r>
              <a:rPr lang="sv-SE" sz="2800" dirty="0">
                <a:solidFill>
                  <a:srgbClr val="000000"/>
                </a:solidFill>
              </a:rPr>
              <a:t> typer av fastighetsägare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sv-SE" sz="2800" dirty="0">
                <a:solidFill>
                  <a:srgbClr val="000000"/>
                </a:solidFill>
              </a:rPr>
              <a:t>Stat och kommun borde i likhet med andra länder kunna föreskriva att fastighetsägare bygger på ett sätt som motverkar uppkomsten av dagvatten.</a:t>
            </a:r>
          </a:p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F4D71C4-8766-8030-538B-385F857D9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25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65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4AD8-1EEE-1CB4-975C-81D67458C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842760" cy="315912"/>
          </a:xfrm>
        </p:spPr>
        <p:txBody>
          <a:bodyPr>
            <a:noAutofit/>
          </a:bodyPr>
          <a:lstStyle/>
          <a:p>
            <a:r>
              <a:rPr lang="sv-SE" sz="2400" b="1" dirty="0"/>
              <a:t>Området ”Vatten i staden”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5414A4-5AC7-EB28-1212-773382E9E3FB}"/>
              </a:ext>
            </a:extLst>
          </p:cNvPr>
          <p:cNvSpPr txBox="1"/>
          <p:nvPr/>
        </p:nvSpPr>
        <p:spPr>
          <a:xfrm>
            <a:off x="326003" y="1327868"/>
            <a:ext cx="138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Utmaningar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7EFB64-8C15-53F7-5102-6F4DC236820C}"/>
              </a:ext>
            </a:extLst>
          </p:cNvPr>
          <p:cNvSpPr txBox="1"/>
          <p:nvPr/>
        </p:nvSpPr>
        <p:spPr>
          <a:xfrm>
            <a:off x="326003" y="3181847"/>
            <a:ext cx="138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Påverkan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E3DE3-4798-668F-CBE5-E0533D1D3347}"/>
              </a:ext>
            </a:extLst>
          </p:cNvPr>
          <p:cNvSpPr txBox="1"/>
          <p:nvPr/>
        </p:nvSpPr>
        <p:spPr>
          <a:xfrm>
            <a:off x="326003" y="5407301"/>
            <a:ext cx="173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Konsekvenser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BF41FEF-620C-FBB5-052E-16F0F7CF9C5B}"/>
              </a:ext>
            </a:extLst>
          </p:cNvPr>
          <p:cNvSpPr/>
          <p:nvPr/>
        </p:nvSpPr>
        <p:spPr>
          <a:xfrm>
            <a:off x="1945088" y="1272209"/>
            <a:ext cx="3204375" cy="604216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Urbanisering + ekonomisk tillväxt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2A39CB-CB80-92BC-DD42-EC681ABCA953}"/>
              </a:ext>
            </a:extLst>
          </p:cNvPr>
          <p:cNvSpPr/>
          <p:nvPr/>
        </p:nvSpPr>
        <p:spPr>
          <a:xfrm>
            <a:off x="5381377" y="1272208"/>
            <a:ext cx="3204375" cy="604216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Förändrat klimat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783AA54-CEF0-29E6-1EF0-883230F1B803}"/>
              </a:ext>
            </a:extLst>
          </p:cNvPr>
          <p:cNvSpPr/>
          <p:nvPr/>
        </p:nvSpPr>
        <p:spPr>
          <a:xfrm>
            <a:off x="8798616" y="1272207"/>
            <a:ext cx="3204375" cy="604216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Föråldrad lagstiftning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C6E2A38-20E9-6C34-872E-2E5B804796B3}"/>
              </a:ext>
            </a:extLst>
          </p:cNvPr>
          <p:cNvSpPr/>
          <p:nvPr/>
        </p:nvSpPr>
        <p:spPr>
          <a:xfrm>
            <a:off x="6829858" y="3014574"/>
            <a:ext cx="1807762" cy="1073207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Ökade </a:t>
            </a:r>
            <a:r>
              <a:rPr lang="sv-SE" b="1" dirty="0" err="1">
                <a:solidFill>
                  <a:schemeClr val="tx1"/>
                </a:solidFill>
              </a:rPr>
              <a:t>regnintensiteter</a:t>
            </a:r>
            <a:endParaRPr lang="sv-SE" b="1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5124794-94DA-7B83-E66A-89A93ECE465D}"/>
              </a:ext>
            </a:extLst>
          </p:cNvPr>
          <p:cNvSpPr/>
          <p:nvPr/>
        </p:nvSpPr>
        <p:spPr>
          <a:xfrm>
            <a:off x="8798614" y="3197570"/>
            <a:ext cx="3204375" cy="424991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Bemöter ej dagens behov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D2AC0B4-DD13-CC67-12BB-BD63E69B8DE0}"/>
              </a:ext>
            </a:extLst>
          </p:cNvPr>
          <p:cNvSpPr/>
          <p:nvPr/>
        </p:nvSpPr>
        <p:spPr>
          <a:xfrm>
            <a:off x="1945088" y="3192187"/>
            <a:ext cx="2960868" cy="860748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Förorenade urbana ytor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402670C-8353-264B-32A8-A45458E3082C}"/>
              </a:ext>
            </a:extLst>
          </p:cNvPr>
          <p:cNvSpPr/>
          <p:nvPr/>
        </p:nvSpPr>
        <p:spPr>
          <a:xfrm>
            <a:off x="1945086" y="5341035"/>
            <a:ext cx="3204375" cy="424991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Förorenade avrinning till miljön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4682547-3615-1E8E-D2FF-9F3F114584FB}"/>
              </a:ext>
            </a:extLst>
          </p:cNvPr>
          <p:cNvSpPr/>
          <p:nvPr/>
        </p:nvSpPr>
        <p:spPr>
          <a:xfrm>
            <a:off x="5381375" y="5337743"/>
            <a:ext cx="3204375" cy="424991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Överbelastat ledningsnät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190C8F1-CFAB-7A43-754C-E4EAE14518C3}"/>
              </a:ext>
            </a:extLst>
          </p:cNvPr>
          <p:cNvSpPr/>
          <p:nvPr/>
        </p:nvSpPr>
        <p:spPr>
          <a:xfrm>
            <a:off x="5381374" y="5814025"/>
            <a:ext cx="3204375" cy="424991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Överbelastat ARV (hydrauliskt)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91E0372-5AB0-EC48-1670-5A7057D76A06}"/>
              </a:ext>
            </a:extLst>
          </p:cNvPr>
          <p:cNvSpPr/>
          <p:nvPr/>
        </p:nvSpPr>
        <p:spPr>
          <a:xfrm>
            <a:off x="8798614" y="5313788"/>
            <a:ext cx="3204375" cy="424991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Oändliga diskussioner/</a:t>
            </a:r>
            <a:r>
              <a:rPr lang="sv-SE" dirty="0" err="1">
                <a:solidFill>
                  <a:schemeClr val="bg1"/>
                </a:solidFill>
              </a:rPr>
              <a:t>Inaction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62DD80B-5F15-4298-CF69-4DE7C0353B61}"/>
              </a:ext>
            </a:extLst>
          </p:cNvPr>
          <p:cNvSpPr/>
          <p:nvPr/>
        </p:nvSpPr>
        <p:spPr>
          <a:xfrm>
            <a:off x="4961345" y="3065942"/>
            <a:ext cx="1807762" cy="996444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Ökade hårdgjorda ytor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6DA46B8-7646-5511-084E-79B8031EA4F3}"/>
              </a:ext>
            </a:extLst>
          </p:cNvPr>
          <p:cNvSpPr/>
          <p:nvPr/>
        </p:nvSpPr>
        <p:spPr>
          <a:xfrm>
            <a:off x="5381374" y="6280378"/>
            <a:ext cx="3204375" cy="424991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Översvämningar/Bräddningar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CF2BC34A-8AFB-4C5B-78F6-E6D6118C9A06}"/>
              </a:ext>
            </a:extLst>
          </p:cNvPr>
          <p:cNvSpPr/>
          <p:nvPr/>
        </p:nvSpPr>
        <p:spPr>
          <a:xfrm>
            <a:off x="3276597" y="1996386"/>
            <a:ext cx="541351" cy="99258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8511895B-A713-F0BD-73D3-A0D075B3DDFC}"/>
              </a:ext>
            </a:extLst>
          </p:cNvPr>
          <p:cNvSpPr/>
          <p:nvPr/>
        </p:nvSpPr>
        <p:spPr>
          <a:xfrm>
            <a:off x="6465232" y="1974889"/>
            <a:ext cx="541351" cy="99258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5EA6B42D-A358-1AB4-E414-F4FD0BDAF82B}"/>
              </a:ext>
            </a:extLst>
          </p:cNvPr>
          <p:cNvSpPr/>
          <p:nvPr/>
        </p:nvSpPr>
        <p:spPr>
          <a:xfrm>
            <a:off x="10130125" y="2075697"/>
            <a:ext cx="541351" cy="99258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D4B45157-D69E-3675-7676-07546690FE81}"/>
              </a:ext>
            </a:extLst>
          </p:cNvPr>
          <p:cNvSpPr/>
          <p:nvPr/>
        </p:nvSpPr>
        <p:spPr>
          <a:xfrm>
            <a:off x="3341700" y="4282449"/>
            <a:ext cx="541351" cy="99258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87F73A72-13C8-7A53-D320-BDC4D014559B}"/>
              </a:ext>
            </a:extLst>
          </p:cNvPr>
          <p:cNvSpPr/>
          <p:nvPr/>
        </p:nvSpPr>
        <p:spPr>
          <a:xfrm>
            <a:off x="6735908" y="4282689"/>
            <a:ext cx="541351" cy="99258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D4CB6750-3910-C9E1-0853-F4EE2694D3C8}"/>
              </a:ext>
            </a:extLst>
          </p:cNvPr>
          <p:cNvSpPr/>
          <p:nvPr/>
        </p:nvSpPr>
        <p:spPr>
          <a:xfrm>
            <a:off x="10130116" y="4282449"/>
            <a:ext cx="541351" cy="99258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032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0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437</Words>
  <Application>Microsoft Office PowerPoint</Application>
  <PresentationFormat>Bredbild</PresentationFormat>
  <Paragraphs>45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Fokusämnesgrupp: Urban vattenplanering med fokus på klimatanpassning – ledare Lena Blom </vt:lpstr>
      <vt:lpstr>Fokusämnesgrupp: Tillskottsvatten och bräddning – ledare Anna Ohlin Saletti</vt:lpstr>
      <vt:lpstr>Fokusämnesgrupp: Dagvattenkvalitet - ledare Ann-Margret Strömvall</vt:lpstr>
      <vt:lpstr>Fokusämnesgrupp: Urbana avrinningar – ledare Salar Haghighatafshar</vt:lpstr>
      <vt:lpstr>Hantering av dagvatten, skyfall, ökade flöden i vattendrag och stigande nivåer i havet är delar av klimatanpassningsarbetet och har det gemensamt att de kräver långsiktighet och samarbete mellan ett flertal aktörer. </vt:lpstr>
      <vt:lpstr>Området ”Vatten i staden”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Salar Haghighatafshar</dc:creator>
  <cp:lastModifiedBy>Henrik Aspegren</cp:lastModifiedBy>
  <cp:revision>2</cp:revision>
  <dcterms:created xsi:type="dcterms:W3CDTF">2023-08-30T10:54:23Z</dcterms:created>
  <dcterms:modified xsi:type="dcterms:W3CDTF">2023-09-19T16:40:11Z</dcterms:modified>
</cp:coreProperties>
</file>